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91" r:id="rId2"/>
    <p:sldId id="362" r:id="rId3"/>
    <p:sldId id="372" r:id="rId4"/>
    <p:sldId id="381" r:id="rId5"/>
    <p:sldId id="389" r:id="rId6"/>
    <p:sldId id="390" r:id="rId7"/>
    <p:sldId id="391" r:id="rId8"/>
    <p:sldId id="392" r:id="rId9"/>
    <p:sldId id="393" r:id="rId10"/>
    <p:sldId id="394" r:id="rId11"/>
    <p:sldId id="383" r:id="rId12"/>
    <p:sldId id="395" r:id="rId13"/>
    <p:sldId id="396" r:id="rId14"/>
    <p:sldId id="397" r:id="rId15"/>
    <p:sldId id="398" r:id="rId16"/>
    <p:sldId id="399" r:id="rId17"/>
    <p:sldId id="400" r:id="rId18"/>
    <p:sldId id="401" r:id="rId19"/>
    <p:sldId id="402" r:id="rId20"/>
    <p:sldId id="403" r:id="rId21"/>
    <p:sldId id="404" r:id="rId22"/>
    <p:sldId id="405" r:id="rId23"/>
    <p:sldId id="368" r:id="rId24"/>
    <p:sldId id="341" r:id="rId25"/>
    <p:sldId id="367" r:id="rId26"/>
    <p:sldId id="369" r:id="rId27"/>
    <p:sldId id="406" r:id="rId28"/>
    <p:sldId id="370" r:id="rId29"/>
    <p:sldId id="407" r:id="rId30"/>
    <p:sldId id="408" r:id="rId31"/>
    <p:sldId id="361" r:id="rId32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9999FF"/>
    <a:srgbClr val="CCCCFF"/>
    <a:srgbClr val="006600"/>
    <a:srgbClr val="FFFFFF"/>
    <a:srgbClr val="CC99FF"/>
    <a:srgbClr val="A8246E"/>
    <a:srgbClr val="008000"/>
    <a:srgbClr val="5DFFA6"/>
    <a:srgbClr val="B2C7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294" autoAdjust="0"/>
    <p:restoredTop sz="96404" autoAdjust="0"/>
  </p:normalViewPr>
  <p:slideViewPr>
    <p:cSldViewPr>
      <p:cViewPr varScale="1">
        <p:scale>
          <a:sx n="92" d="100"/>
          <a:sy n="92" d="100"/>
        </p:scale>
        <p:origin x="-684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pPr/>
              <a:t>22.12.2023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9985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379985"/>
            <a:ext cx="2946400" cy="494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8828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378828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2139702"/>
            <a:ext cx="8604448" cy="4770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Особенности проведения ГИА-9 в 2024 году</a:t>
            </a:r>
            <a:endParaRPr lang="ru-RU" sz="25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3021800"/>
            <a:ext cx="7056784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42" t="11768"/>
          <a:stretch>
            <a:fillRect/>
          </a:stretch>
        </p:blipFill>
        <p:spPr bwMode="auto">
          <a:xfrm>
            <a:off x="5648325" y="209550"/>
            <a:ext cx="136207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9938" y="185738"/>
            <a:ext cx="1843087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97438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9320" y="497548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в ППЭ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08149" y="4686588"/>
            <a:ext cx="297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Пункты 56, 58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4139953" y="4362552"/>
            <a:ext cx="4588848" cy="648072"/>
          </a:xfrm>
          <a:prstGeom prst="rect">
            <a:avLst/>
          </a:prstGeom>
          <a:solidFill>
            <a:srgbClr val="F65E0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895350" lvl="0" indent="0" algn="ctr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</a:rPr>
              <a:t>Работники ППЭ, ОН, а также участники экзаменов,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effectLst/>
              </a:rPr>
              <a:t>покинувшие ППЭ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</a:rPr>
              <a:t>,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effectLst/>
              </a:rPr>
              <a:t>повторно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effectLst/>
              </a:rPr>
              <a:t>в ППЭ 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effectLst/>
              </a:rPr>
              <a:t>не допускаются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20529663"/>
              </p:ext>
            </p:extLst>
          </p:nvPr>
        </p:nvGraphicFramePr>
        <p:xfrm>
          <a:off x="914153" y="897658"/>
          <a:ext cx="6451600" cy="31999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{7E9639D4-E3E2-4D34-9284-5A2195B3D0D7}</a:tableStyleId>
              </a:tblPr>
              <a:tblGrid>
                <a:gridCol w="1857647">
                  <a:extLst>
                    <a:ext uri="{9D8B030D-6E8A-4147-A177-3AD203B41FA5}">
                      <a16:colId xmlns:a16="http://schemas.microsoft.com/office/drawing/2014/main" xmlns="" val="4015951386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290188114"/>
                    </a:ext>
                  </a:extLst>
                </a:gridCol>
                <a:gridCol w="2433713">
                  <a:extLst>
                    <a:ext uri="{9D8B030D-6E8A-4147-A177-3AD203B41FA5}">
                      <a16:colId xmlns:a16="http://schemas.microsoft.com/office/drawing/2014/main" xmlns="" val="475906340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</a:t>
                      </a:r>
                      <a:endParaRPr lang="ru-RU" sz="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Допуск в ППЭ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 smtClean="0">
                          <a:effectLst/>
                        </a:rPr>
                        <a:t>Организация</a:t>
                      </a:r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346498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ОО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64467205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Руководитель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472012537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Организаторы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близкий родственник, 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10150579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Члены ГЭК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79247419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ТС (не менее 1)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0027501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Сотрудники охраны правопорядка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577774236"/>
                  </a:ext>
                </a:extLst>
              </a:tr>
              <a:tr h="1367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Медработники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полномочия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6464228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Ассистенты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учитель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Не специалист по предмету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8150934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Экзаменаторы-собеседники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427584238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Специалисты по инструктажу и ЛР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8786825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effectLst/>
                        </a:rPr>
                        <a:t>Эксперт по выполнению ЛР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>
                          <a:effectLst/>
                        </a:rPr>
                        <a:t>Паспорт + распределение в ППЭ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effectLst/>
                        </a:rPr>
                        <a:t>Прошёл подготовку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Не близкий родственник</a:t>
                      </a:r>
                      <a:r>
                        <a:rPr lang="ru-RU" sz="800" u="none" strike="noStrike" dirty="0">
                          <a:effectLst/>
                        </a:rPr>
                        <a:t>, не учитель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293862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3086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Организация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103" y="771550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</a:t>
            </a:r>
            <a:r>
              <a:rPr lang="ru-RU" sz="1200" dirty="0"/>
              <a:t>. </a:t>
            </a:r>
            <a:r>
              <a:rPr lang="ru-RU" sz="1200" dirty="0" smtClean="0"/>
              <a:t>30 </a:t>
            </a:r>
            <a:r>
              <a:rPr lang="ru-RU" sz="1200" dirty="0"/>
              <a:t>«</a:t>
            </a:r>
            <a:r>
              <a:rPr lang="ru-RU" sz="1200" b="1" dirty="0"/>
              <a:t>Состав ГЭК </a:t>
            </a:r>
            <a:r>
              <a:rPr lang="ru-RU" sz="1200" dirty="0"/>
              <a:t>формируется из представителей ОИВ,…</a:t>
            </a:r>
          </a:p>
          <a:p>
            <a:r>
              <a:rPr lang="ru-RU" sz="1200" dirty="0"/>
              <a:t>Состав ГЭК формируется с учетом отсутствия у представителей, предполагаемых для включения в состав ГЭК,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4477" y="1543020"/>
            <a:ext cx="7776864" cy="2123658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</a:t>
            </a:r>
            <a:r>
              <a:rPr lang="ru-RU" sz="1200" dirty="0"/>
              <a:t>. </a:t>
            </a:r>
            <a:r>
              <a:rPr lang="ru-RU" sz="1200" dirty="0" smtClean="0"/>
              <a:t>34 «</a:t>
            </a:r>
            <a:r>
              <a:rPr lang="ru-RU" sz="1200" b="1" dirty="0" smtClean="0"/>
              <a:t>Состав </a:t>
            </a:r>
            <a:r>
              <a:rPr lang="ru-RU" sz="1200" b="1" dirty="0"/>
              <a:t>предметных комиссий </a:t>
            </a:r>
            <a:r>
              <a:rPr lang="ru-RU" sz="1200" dirty="0"/>
              <a:t>по каждому учебному предмету формируется из лиц, отвечающих следующим требованиям (далее - эксперты):</a:t>
            </a:r>
          </a:p>
          <a:p>
            <a:r>
              <a:rPr lang="ru-RU" sz="1200" dirty="0" smtClean="0"/>
              <a:t>1) наличие </a:t>
            </a:r>
            <a:r>
              <a:rPr lang="ru-RU" sz="1200" dirty="0"/>
              <a:t>высшего образования;</a:t>
            </a:r>
          </a:p>
          <a:p>
            <a:r>
              <a:rPr lang="ru-RU" sz="1200" dirty="0" smtClean="0"/>
              <a:t>2) соответствие </a:t>
            </a:r>
            <a:r>
              <a:rPr lang="ru-RU" sz="1200" dirty="0"/>
              <a:t>квалификационным требованиям,…;</a:t>
            </a:r>
          </a:p>
          <a:p>
            <a:r>
              <a:rPr lang="ru-RU" sz="1200" dirty="0" smtClean="0"/>
              <a:t>3) наличие </a:t>
            </a:r>
            <a:r>
              <a:rPr lang="ru-RU" sz="1200" dirty="0"/>
              <a:t>опыта </a:t>
            </a:r>
            <a:r>
              <a:rPr lang="ru-RU" sz="1200" b="1" dirty="0"/>
              <a:t>педагогической</a:t>
            </a:r>
            <a:r>
              <a:rPr lang="ru-RU" sz="1200" dirty="0"/>
              <a:t> работы </a:t>
            </a:r>
            <a:r>
              <a:rPr lang="ru-RU" sz="1200" b="1" dirty="0"/>
              <a:t>в соответствующей предметной области</a:t>
            </a:r>
            <a:r>
              <a:rPr lang="ru-RU" sz="1200" dirty="0"/>
              <a:t>…;</a:t>
            </a:r>
          </a:p>
          <a:p>
            <a:r>
              <a:rPr lang="ru-RU" sz="1200" dirty="0" smtClean="0"/>
              <a:t>4) наличие </a:t>
            </a:r>
            <a:r>
              <a:rPr lang="ru-RU" sz="1200" dirty="0"/>
              <a:t>документа, подтверждающего получение дополнительного профессионального образования,… </a:t>
            </a:r>
            <a:r>
              <a:rPr lang="ru-RU" sz="1200" dirty="0" smtClean="0"/>
              <a:t>полученного </a:t>
            </a:r>
            <a:r>
              <a:rPr lang="ru-RU" sz="1200" b="1" dirty="0" smtClean="0"/>
              <a:t>в </a:t>
            </a:r>
            <a:r>
              <a:rPr lang="ru-RU" sz="1200" b="1" dirty="0"/>
              <a:t>течение последних трех лет</a:t>
            </a:r>
            <a:r>
              <a:rPr lang="ru-RU" sz="1200" dirty="0"/>
              <a:t>…</a:t>
            </a:r>
          </a:p>
          <a:p>
            <a:r>
              <a:rPr lang="ru-RU" sz="1200" dirty="0"/>
              <a:t>Состав предметных комиссий по каждому учебному предмету формируется с учетом отсутствия у экспертов, предполагаемых для включения в состав предметной комиссии по соответствующему учебному предмету,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  <a:p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834477" y="3939902"/>
            <a:ext cx="7776864" cy="646331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</a:t>
            </a:r>
            <a:r>
              <a:rPr lang="ru-RU" sz="1200" dirty="0"/>
              <a:t>. </a:t>
            </a:r>
            <a:r>
              <a:rPr lang="ru-RU" sz="1200" dirty="0" smtClean="0"/>
              <a:t>36 </a:t>
            </a:r>
            <a:r>
              <a:rPr lang="ru-RU" sz="1200" dirty="0"/>
              <a:t>«Состав апелляционной комиссии формируется из представителей ОИВ,…</a:t>
            </a:r>
          </a:p>
          <a:p>
            <a:r>
              <a:rPr lang="ru-RU" sz="1200" dirty="0"/>
              <a:t>Состав апелляционной комиссии формируется с учетом отсутствия у представителей, предполагаемых для включения в состав апелляционной комиссии, </a:t>
            </a:r>
            <a:r>
              <a:rPr lang="ru-RU" sz="1200" dirty="0">
                <a:solidFill>
                  <a:srgbClr val="FF0000"/>
                </a:solidFill>
              </a:rPr>
              <a:t>конфликта интересов</a:t>
            </a:r>
            <a:r>
              <a:rPr lang="ru-RU" sz="1200" dirty="0"/>
              <a:t>…»</a:t>
            </a:r>
          </a:p>
        </p:txBody>
      </p:sp>
    </p:spTree>
    <p:extLst>
      <p:ext uri="{BB962C8B-B14F-4D97-AF65-F5344CB8AC3E}">
        <p14:creationId xmlns:p14="http://schemas.microsoft.com/office/powerpoint/2010/main" xmlns="" val="3056882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75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Участники в ППЭ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648" y="1636317"/>
            <a:ext cx="7591315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Выдача </a:t>
            </a:r>
            <a:r>
              <a:rPr lang="ru-RU" b="1" dirty="0"/>
              <a:t>дополнительных черновиков </a:t>
            </a:r>
            <a:r>
              <a:rPr lang="ru-RU" dirty="0"/>
              <a:t>и возможность делать</a:t>
            </a:r>
          </a:p>
          <a:p>
            <a:pPr algn="just"/>
            <a:r>
              <a:rPr lang="ru-RU" b="1" dirty="0"/>
              <a:t>пометки в КИМ </a:t>
            </a:r>
            <a:r>
              <a:rPr lang="ru-RU" dirty="0"/>
              <a:t>закреплены Порядком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7120" y="658623"/>
            <a:ext cx="760093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Положения про </a:t>
            </a:r>
            <a:r>
              <a:rPr lang="ru-RU" b="1" dirty="0"/>
              <a:t>опоздания</a:t>
            </a:r>
            <a:r>
              <a:rPr lang="ru-RU" dirty="0"/>
              <a:t> перенесены из МР в Порядок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648" y="2859782"/>
            <a:ext cx="7585883" cy="1754326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Уточнено про питание (могут находиться на столе):</a:t>
            </a:r>
          </a:p>
          <a:p>
            <a:pPr algn="just"/>
            <a:r>
              <a:rPr lang="ru-RU" dirty="0"/>
              <a:t>продукты питания для </a:t>
            </a:r>
            <a:r>
              <a:rPr lang="ru-RU" b="1" dirty="0" smtClean="0"/>
              <a:t>дополнительного приема пищи (перекус</a:t>
            </a:r>
            <a:r>
              <a:rPr lang="ru-RU" b="1" dirty="0"/>
              <a:t>), бутилированная питьевая вода</a:t>
            </a:r>
            <a:r>
              <a:rPr lang="ru-RU" dirty="0"/>
              <a:t> при условии, что упаковка указанных продуктов питания и воды, а также их </a:t>
            </a:r>
            <a:r>
              <a:rPr lang="ru-RU" dirty="0" smtClean="0"/>
              <a:t>потребление не </a:t>
            </a:r>
            <a:r>
              <a:rPr lang="ru-RU" dirty="0"/>
              <a:t>будут отвлекать других участников экзаменов от выполнения ими экзаменационной работы (при необходимости)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0285" y="1128109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58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648" y="2421524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648" y="4683034"/>
            <a:ext cx="2189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501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Участникам экзамена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081261" cy="3108543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• выполнять </a:t>
            </a:r>
            <a:r>
              <a:rPr lang="ru-RU" sz="1400" dirty="0"/>
              <a:t>экзаменационную работу </a:t>
            </a:r>
            <a:r>
              <a:rPr lang="ru-RU" sz="1400" b="1" dirty="0"/>
              <a:t>несамостоятельно</a:t>
            </a:r>
            <a:r>
              <a:rPr lang="ru-RU" sz="1400" dirty="0"/>
              <a:t>, в том числе с помощью посторонних лиц, </a:t>
            </a:r>
            <a:r>
              <a:rPr lang="ru-RU" sz="1400" b="1" dirty="0"/>
              <a:t>общаться</a:t>
            </a:r>
            <a:r>
              <a:rPr lang="ru-RU" sz="1400" dirty="0"/>
              <a:t> с другими</a:t>
            </a:r>
          </a:p>
          <a:p>
            <a:r>
              <a:rPr lang="ru-RU" sz="1400" dirty="0"/>
              <a:t>участниками</a:t>
            </a:r>
          </a:p>
          <a:p>
            <a:r>
              <a:rPr lang="ru-RU" sz="1400" dirty="0" smtClean="0"/>
              <a:t>• </a:t>
            </a:r>
            <a:r>
              <a:rPr lang="ru-RU" sz="1400" b="1" dirty="0" smtClean="0"/>
              <a:t>иметь</a:t>
            </a:r>
            <a:r>
              <a:rPr lang="ru-RU" sz="1400" dirty="0" smtClean="0"/>
              <a:t> </a:t>
            </a:r>
            <a:r>
              <a:rPr lang="ru-RU" sz="1400" dirty="0"/>
              <a:t>при себе </a:t>
            </a:r>
            <a:r>
              <a:rPr lang="ru-RU" sz="1400" b="1" dirty="0"/>
              <a:t>средства связи</a:t>
            </a:r>
            <a:r>
              <a:rPr lang="ru-RU" sz="1400" dirty="0"/>
              <a:t>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</a:t>
            </a:r>
            <a:r>
              <a:rPr lang="ru-RU" sz="1400" dirty="0"/>
              <a:t>, </a:t>
            </a:r>
            <a:r>
              <a:rPr lang="ru-RU" sz="1400" b="1" dirty="0"/>
              <a:t>письменные заметки и иные средства хранения</a:t>
            </a:r>
            <a:r>
              <a:rPr lang="ru-RU" sz="1400" dirty="0"/>
              <a:t> и передачи информации</a:t>
            </a:r>
          </a:p>
          <a:p>
            <a:r>
              <a:rPr lang="ru-RU" sz="1400" dirty="0" smtClean="0"/>
              <a:t>• </a:t>
            </a:r>
            <a:r>
              <a:rPr lang="ru-RU" sz="1400" b="1" dirty="0" smtClean="0"/>
              <a:t>выносить</a:t>
            </a:r>
            <a:r>
              <a:rPr lang="ru-RU" sz="1400" dirty="0" smtClean="0"/>
              <a:t> </a:t>
            </a:r>
            <a:r>
              <a:rPr lang="ru-RU" sz="1400" dirty="0"/>
              <a:t>из аудиторий и ППЭ </a:t>
            </a:r>
            <a:r>
              <a:rPr lang="ru-RU" sz="1400" b="1" dirty="0"/>
              <a:t>черновики, экзаменационные материалы</a:t>
            </a:r>
            <a:r>
              <a:rPr lang="ru-RU" sz="1400" dirty="0"/>
              <a:t> на бумажном и (или) электронном носителях,</a:t>
            </a:r>
          </a:p>
          <a:p>
            <a:r>
              <a:rPr lang="ru-RU" sz="1400" b="1" dirty="0"/>
              <a:t>фотографировать</a:t>
            </a:r>
            <a:r>
              <a:rPr lang="ru-RU" sz="1400" dirty="0"/>
              <a:t> экзаменационные материалы, черновики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</a:t>
            </a:r>
            <a:r>
              <a:rPr lang="ru-RU" sz="1400" b="1" dirty="0"/>
              <a:t>не могут свободно перемещаться по аудитории и ППЭ</a:t>
            </a:r>
            <a:r>
              <a:rPr lang="ru-RU" sz="1400" dirty="0"/>
              <a:t>. Во время экзамена</a:t>
            </a:r>
          </a:p>
          <a:p>
            <a:r>
              <a:rPr lang="ru-RU" sz="1400" dirty="0"/>
              <a:t>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</a:t>
            </a:r>
            <a:r>
              <a:rPr lang="ru-RU" sz="1400" dirty="0"/>
              <a:t>Организатор проверяет комплектность </a:t>
            </a:r>
            <a:r>
              <a:rPr lang="ru-RU" sz="1400" dirty="0" smtClean="0"/>
              <a:t>оставленных участником </a:t>
            </a:r>
            <a:r>
              <a:rPr lang="ru-RU" sz="1400" dirty="0"/>
              <a:t>экзамена </a:t>
            </a:r>
            <a:r>
              <a:rPr lang="ru-RU" sz="1400" dirty="0" smtClean="0"/>
              <a:t>экзаменационных материалов </a:t>
            </a:r>
            <a:r>
              <a:rPr lang="ru-RU" sz="1400" dirty="0"/>
              <a:t>и черновиков, фиксирует время выхода указанного участника экзамена</a:t>
            </a:r>
          </a:p>
          <a:p>
            <a:r>
              <a:rPr lang="ru-RU" sz="1400" dirty="0"/>
              <a:t>из аудитории и продолжительность отсутствия </a:t>
            </a:r>
            <a:r>
              <a:rPr lang="ru-RU" sz="1400" dirty="0" smtClean="0"/>
              <a:t>его в аудитории в соответствующей ведомости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41009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Работникам ППЭ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9981" y="1275606"/>
            <a:ext cx="4184067" cy="3323987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• </a:t>
            </a:r>
            <a:r>
              <a:rPr lang="ru-RU" sz="1400" b="1" dirty="0" smtClean="0"/>
              <a:t>находиться </a:t>
            </a:r>
            <a:r>
              <a:rPr lang="ru-RU" sz="1400" b="1" dirty="0"/>
              <a:t>в ППЭ в случае несоответствия требованиям</a:t>
            </a:r>
            <a:r>
              <a:rPr lang="ru-RU" sz="1400" dirty="0"/>
              <a:t>, предъявляемым к лицам, привлекаемым к проведению экзаменов</a:t>
            </a:r>
          </a:p>
          <a:p>
            <a:r>
              <a:rPr lang="ru-RU" sz="1400" dirty="0" smtClean="0"/>
              <a:t>•</a:t>
            </a:r>
            <a:r>
              <a:rPr lang="en-US" sz="1400" dirty="0" smtClean="0"/>
              <a:t> </a:t>
            </a:r>
            <a:r>
              <a:rPr lang="ru-RU" sz="1400" b="1" dirty="0" smtClean="0"/>
              <a:t>иметь </a:t>
            </a:r>
            <a:r>
              <a:rPr lang="ru-RU" sz="1400" dirty="0"/>
              <a:t>при себе средства связи, фото-, аудио- и видеоаппаратуру, электронно-вычислительную технику, </a:t>
            </a:r>
            <a:r>
              <a:rPr lang="ru-RU" sz="1400" b="1" dirty="0"/>
              <a:t>справочные материалы, письменные заметки и иные средства </a:t>
            </a:r>
            <a:r>
              <a:rPr lang="ru-RU" sz="1400" dirty="0"/>
              <a:t>хранения</a:t>
            </a:r>
            <a:r>
              <a:rPr lang="ru-RU" sz="1400" b="1" dirty="0"/>
              <a:t> </a:t>
            </a:r>
            <a:r>
              <a:rPr lang="ru-RU" sz="1400" dirty="0"/>
              <a:t>и передачи информации</a:t>
            </a:r>
          </a:p>
          <a:p>
            <a:r>
              <a:rPr lang="ru-RU" sz="1400" dirty="0" smtClean="0"/>
              <a:t>•</a:t>
            </a:r>
            <a:r>
              <a:rPr lang="en-US" sz="1400" dirty="0" smtClean="0"/>
              <a:t> </a:t>
            </a:r>
            <a:r>
              <a:rPr lang="ru-RU" sz="1400" b="1" dirty="0" smtClean="0"/>
              <a:t>оказывать </a:t>
            </a:r>
            <a:r>
              <a:rPr lang="ru-RU" sz="1400" b="1" dirty="0"/>
              <a:t>содействие </a:t>
            </a:r>
            <a:r>
              <a:rPr lang="ru-RU" sz="1400" dirty="0"/>
              <a:t>участникам экзаменов, в том числе </a:t>
            </a:r>
            <a:r>
              <a:rPr lang="ru-RU" sz="1400" b="1" dirty="0"/>
              <a:t>передавать</a:t>
            </a:r>
            <a:r>
              <a:rPr lang="ru-RU" sz="1400" dirty="0"/>
              <a:t> им средства связи, электронно-вычислительную технику, фото-, аудио- и видеоаппаратуру, справочные</a:t>
            </a:r>
          </a:p>
          <a:p>
            <a:r>
              <a:rPr lang="ru-RU" sz="1400" dirty="0"/>
              <a:t>материалы, письменные заметки и иные</a:t>
            </a:r>
          </a:p>
          <a:p>
            <a:r>
              <a:rPr lang="ru-RU" sz="1400" dirty="0"/>
              <a:t>средства хранения и передачи информации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8946" y="685493"/>
            <a:ext cx="3690156" cy="418576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1400" dirty="0"/>
              <a:t>участники экзаменов не должны общаться друг с другом, не могут свободно перемещаться</a:t>
            </a:r>
          </a:p>
          <a:p>
            <a:r>
              <a:rPr lang="ru-RU" sz="1400" dirty="0"/>
              <a:t>по аудитории и ППЭ. Во время экзамена участники экзаменов могут выходить из аудитории и перемещаться по ППЭ в</a:t>
            </a:r>
          </a:p>
          <a:p>
            <a:r>
              <a:rPr lang="ru-RU" sz="1400" dirty="0"/>
              <a:t>сопровождении одного из организаторов.</a:t>
            </a:r>
          </a:p>
          <a:p>
            <a:r>
              <a:rPr lang="ru-RU" sz="1400" b="1" dirty="0"/>
              <a:t>При выходе из аудитории участники экзаменов оставляют экзаменационные материалы и черновики на рабочем столе. Организатор проверяет комплектность оставленных участником экзамена экзаменационных материалов и черновиков, фиксирует время выхода указанного участника экзамена</a:t>
            </a:r>
          </a:p>
          <a:p>
            <a:r>
              <a:rPr lang="ru-RU" sz="1400" b="1" dirty="0"/>
              <a:t>из аудитории и продолжительность отсутствия его в аудитории в </a:t>
            </a:r>
            <a:r>
              <a:rPr lang="ru-RU" sz="1400" b="1" dirty="0" smtClean="0"/>
              <a:t>соответствующей</a:t>
            </a:r>
            <a:r>
              <a:rPr lang="en-US" sz="1400" b="1" dirty="0" smtClean="0"/>
              <a:t> </a:t>
            </a:r>
            <a:r>
              <a:rPr lang="ru-RU" sz="1400" b="1" dirty="0" smtClean="0"/>
              <a:t>ведомости</a:t>
            </a:r>
            <a:endParaRPr lang="ru-RU" sz="1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11514" y="546734"/>
            <a:ext cx="3904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день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проведения</a:t>
            </a:r>
            <a:r>
              <a:rPr lang="ru-RU" spc="43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экзамена </a:t>
            </a:r>
            <a:r>
              <a:rPr lang="ru-RU" spc="-118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ru-RU" spc="-26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ППЭ</a:t>
            </a:r>
            <a:r>
              <a:rPr lang="ru-RU" spc="-250" dirty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b="1" dirty="0" smtClean="0">
                <a:solidFill>
                  <a:srgbClr val="F65E09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запрещается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63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3864" y="207640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 </a:t>
            </a:r>
            <a:r>
              <a:rPr lang="ru-RU" spc="425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время экзамена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0458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2683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Проведение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223776"/>
            <a:ext cx="3960440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нарушение</a:t>
            </a:r>
            <a:r>
              <a:rPr lang="ru-RU" sz="1600" dirty="0"/>
              <a:t> </a:t>
            </a:r>
            <a:r>
              <a:rPr lang="ru-RU" sz="1600" dirty="0" smtClean="0"/>
              <a:t>п</a:t>
            </a:r>
            <a:r>
              <a:rPr lang="ru-RU" sz="1600" dirty="0"/>
              <a:t>. 63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Порядка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Удаляет </a:t>
            </a:r>
            <a:r>
              <a:rPr lang="ru-RU" sz="1600" dirty="0"/>
              <a:t>член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  в </a:t>
            </a:r>
            <a:r>
              <a:rPr lang="ru-RU" sz="1600" dirty="0"/>
              <a:t>Штабе ППЭ в присутствии члена ГЭК, руководителя ППЭ, организатора, 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в </a:t>
            </a:r>
            <a:r>
              <a:rPr lang="ru-RU" sz="1600" dirty="0"/>
              <a:t>случае </a:t>
            </a:r>
            <a:r>
              <a:rPr lang="ru-RU" sz="1600" b="1" dirty="0"/>
              <a:t>удаления участника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организатор ставит отметку в </a:t>
            </a:r>
            <a:r>
              <a:rPr lang="ru-RU" sz="1600" dirty="0" smtClean="0"/>
              <a:t>бланке </a:t>
            </a:r>
            <a:r>
              <a:rPr lang="ru-RU" sz="1600" dirty="0"/>
              <a:t>участника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2038" y="1131590"/>
            <a:ext cx="3816425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Причина </a:t>
            </a:r>
            <a:r>
              <a:rPr lang="ru-RU" sz="1600" dirty="0"/>
              <a:t>– состояние здоровья или иные объективные причины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Организаторы </a:t>
            </a:r>
            <a:r>
              <a:rPr lang="ru-RU" sz="1600" dirty="0"/>
              <a:t>сопровождают участника к медработнику и приглашают члена 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Составляется </a:t>
            </a:r>
            <a:r>
              <a:rPr lang="ru-RU" sz="1600" dirty="0"/>
              <a:t>акт в 2 экземплярах </a:t>
            </a:r>
            <a:r>
              <a:rPr lang="ru-RU" sz="1600" dirty="0" smtClean="0"/>
              <a:t>при согласии </a:t>
            </a:r>
            <a:r>
              <a:rPr lang="ru-RU" sz="1600" dirty="0"/>
              <a:t>участника на досрочное завершение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организатор </a:t>
            </a:r>
            <a:r>
              <a:rPr lang="ru-RU" sz="1600" dirty="0"/>
              <a:t>ставит отметку в </a:t>
            </a:r>
            <a:r>
              <a:rPr lang="ru-RU" sz="1600" dirty="0" smtClean="0"/>
              <a:t>бланке </a:t>
            </a:r>
            <a:r>
              <a:rPr lang="ru-RU" sz="1600" dirty="0"/>
              <a:t>участника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689363"/>
            <a:ext cx="2311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Удаление из ППЭ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64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55821" y="660363"/>
            <a:ext cx="3042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Досрочное завершение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51488" y="3979160"/>
            <a:ext cx="4251259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 о досрочном завершении экзамена по объективным причинам </a:t>
            </a:r>
            <a:r>
              <a:rPr lang="ru-RU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является основанием</a:t>
            </a:r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повторного допуска такого участника к сдаче экзамена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7604" y="3781908"/>
            <a:ext cx="316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Акты составляются в </a:t>
            </a:r>
            <a:r>
              <a:rPr lang="ru-RU" sz="1200" b="1" dirty="0"/>
              <a:t>двух</a:t>
            </a:r>
            <a:r>
              <a:rPr lang="ru-RU" sz="1200" dirty="0"/>
              <a:t> экземплярах: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для </a:t>
            </a:r>
            <a:r>
              <a:rPr lang="ru-RU" sz="1200" dirty="0"/>
              <a:t>участника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для </a:t>
            </a:r>
            <a:r>
              <a:rPr lang="ru-RU" sz="1200" dirty="0"/>
              <a:t>передачи (в тот же день) в ГЭК с последующей передачей в РЦОИ</a:t>
            </a:r>
          </a:p>
        </p:txBody>
      </p:sp>
    </p:spTree>
    <p:extLst>
      <p:ext uri="{BB962C8B-B14F-4D97-AF65-F5344CB8AC3E}">
        <p14:creationId xmlns:p14="http://schemas.microsoft.com/office/powerpoint/2010/main" xmlns="" val="2455704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иностранным языкам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1048" y="1947835"/>
            <a:ext cx="3736936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/>
              <a:t>Аудитории</a:t>
            </a:r>
            <a:r>
              <a:rPr lang="ru-RU" sz="1400" dirty="0" smtClean="0"/>
              <a:t> </a:t>
            </a:r>
            <a:r>
              <a:rPr lang="ru-RU" sz="1400" b="1" dirty="0"/>
              <a:t>оборудуются</a:t>
            </a:r>
            <a:r>
              <a:rPr lang="ru-RU" sz="1400" dirty="0"/>
              <a:t> средствами воспроизведения </a:t>
            </a:r>
            <a:r>
              <a:rPr lang="ru-RU" sz="1400" dirty="0" smtClean="0"/>
              <a:t>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ТС или организаторы настраивают их,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чтобы </a:t>
            </a:r>
            <a:r>
              <a:rPr lang="ru-RU" sz="1400" dirty="0"/>
              <a:t>было слышно всем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Аудиозапись </a:t>
            </a:r>
            <a:r>
              <a:rPr lang="ru-RU" sz="1400" dirty="0"/>
              <a:t>прослушивается </a:t>
            </a:r>
            <a:r>
              <a:rPr lang="ru-RU" sz="1400" b="1" dirty="0"/>
              <a:t>дважды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Во </a:t>
            </a:r>
            <a:r>
              <a:rPr lang="ru-RU" sz="1400" dirty="0"/>
              <a:t>время прослушивания можно </a:t>
            </a:r>
            <a:r>
              <a:rPr lang="ru-RU" sz="1400" dirty="0" smtClean="0"/>
              <a:t>делать </a:t>
            </a:r>
            <a:r>
              <a:rPr lang="ru-RU" sz="1400" b="1" dirty="0" smtClean="0"/>
              <a:t>пометки</a:t>
            </a:r>
            <a:r>
              <a:rPr lang="ru-RU" sz="1400" dirty="0" smtClean="0"/>
              <a:t> на черновиках и КИМ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После </a:t>
            </a:r>
            <a:r>
              <a:rPr lang="ru-RU" sz="1400" dirty="0"/>
              <a:t>повторного прослушивания участники приступают к выполнению ЭР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8807" y="2053412"/>
            <a:ext cx="3816425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Осуществляется </a:t>
            </a:r>
            <a:r>
              <a:rPr lang="ru-RU" sz="1600" dirty="0"/>
              <a:t>цифровая аудиозапись ответов (оборудование аудиторий, настройка оборудования)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 </a:t>
            </a:r>
            <a:r>
              <a:rPr lang="ru-RU" sz="1600" dirty="0"/>
              <a:t>даёт ответы на задания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 </a:t>
            </a:r>
            <a:r>
              <a:rPr lang="ru-RU" sz="1600" dirty="0"/>
              <a:t>прослушивает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912651"/>
            <a:ext cx="27310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прослушиванием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948353"/>
            <a:ext cx="3276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Есть задания с предоставлением устных ответов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08104" y="4040257"/>
            <a:ext cx="3250627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 smtClean="0"/>
              <a:t>выполнить задание </a:t>
            </a:r>
            <a:r>
              <a:rPr lang="ru-RU" sz="1200" b="1" dirty="0" smtClean="0"/>
              <a:t>в резервные сроки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2510176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ОГЭ по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русскому языку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63611"/>
            <a:ext cx="7868307" cy="2262158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smtClean="0"/>
              <a:t>Аудитории </a:t>
            </a:r>
            <a:r>
              <a:rPr lang="ru-RU" b="1" dirty="0"/>
              <a:t>оборудуются </a:t>
            </a:r>
            <a:r>
              <a:rPr lang="ru-RU" dirty="0"/>
              <a:t>средствами воспроизведения аудиозаписи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ТС </a:t>
            </a:r>
            <a:r>
              <a:rPr lang="ru-RU" dirty="0"/>
              <a:t>или организаторы настраивают их, чтобы было слышно 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 smtClean="0"/>
              <a:t>Аудиозапись </a:t>
            </a:r>
            <a:r>
              <a:rPr lang="ru-RU" dirty="0"/>
              <a:t>прослушивается </a:t>
            </a:r>
            <a:r>
              <a:rPr lang="ru-RU" b="1" dirty="0"/>
              <a:t>дважды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smtClean="0"/>
              <a:t>Во </a:t>
            </a:r>
            <a:r>
              <a:rPr lang="ru-RU" b="1" dirty="0"/>
              <a:t>время прослушивания можно делать пометки на черновиках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После </a:t>
            </a:r>
            <a:r>
              <a:rPr lang="ru-RU" dirty="0"/>
              <a:t>повторного прослушивания участники приступают к выполнению ЭР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901853"/>
            <a:ext cx="62022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ОГЭ по русскому языку включено изложение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17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287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ГВЭ в устной форме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149" y="1412165"/>
            <a:ext cx="7868307" cy="276998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Аудитории </a:t>
            </a:r>
            <a:r>
              <a:rPr lang="ru-RU" sz="1600" dirty="0"/>
              <a:t>оборудуются средствами воспроизведения аудиозаписи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ТС </a:t>
            </a:r>
            <a:r>
              <a:rPr lang="ru-RU" sz="1600" dirty="0"/>
              <a:t>или организаторы настраивают их, чтобы было слышно </a:t>
            </a:r>
            <a:r>
              <a:rPr lang="ru-RU" sz="1600" dirty="0" smtClean="0"/>
              <a:t>всем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 готовится не около средства аудиозаписи</a:t>
            </a:r>
            <a:endParaRPr lang="ru-RU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/>
              <a:t>Отказ от </a:t>
            </a:r>
            <a:r>
              <a:rPr lang="ru-RU" sz="1600" dirty="0" smtClean="0"/>
              <a:t>протоколирования</a:t>
            </a:r>
            <a:endParaRPr lang="ru-RU" sz="16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После </a:t>
            </a:r>
            <a:r>
              <a:rPr lang="ru-RU" sz="1600" dirty="0"/>
              <a:t>подготовки участник подходит к средству аудиозаписи и громко и разборчиво даёт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Экзаменатор-собеседник </a:t>
            </a:r>
            <a:r>
              <a:rPr lang="ru-RU" sz="1600" dirty="0"/>
              <a:t>задаёт вопросы, чтобы участник мог уточнить и дополнить свой ответ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Участнику </a:t>
            </a:r>
            <a:r>
              <a:rPr lang="ru-RU" sz="1600" dirty="0"/>
              <a:t>даётся возможность прослушать запись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1340" y="770460"/>
            <a:ext cx="3391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Используются средства </a:t>
            </a:r>
            <a:r>
              <a:rPr lang="ru-RU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цифровой аудиозаписи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67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770461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65E0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Отказ от протоколирования</a:t>
            </a:r>
            <a:endParaRPr lang="ru-RU" sz="1600" b="1" dirty="0"/>
          </a:p>
        </p:txBody>
      </p:sp>
      <p:sp>
        <p:nvSpPr>
          <p:cNvPr id="5" name="Стрелка вправо 4"/>
          <p:cNvSpPr/>
          <p:nvPr/>
        </p:nvSpPr>
        <p:spPr>
          <a:xfrm rot="10800000">
            <a:off x="4765162" y="854605"/>
            <a:ext cx="1174989" cy="292387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30761" y="4267468"/>
            <a:ext cx="4325615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произошел технический сбой, участник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имеет право выбрать</a:t>
            </a:r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/>
            <a:r>
              <a:rPr lang="ru-RU" sz="1200" dirty="0" smtClean="0">
                <a:latin typeface="Verdana" panose="020B0604030504040204" pitchFamily="34" charset="0"/>
                <a:ea typeface="Verdana" panose="020B0604030504040204" pitchFamily="34" charset="0"/>
              </a:rPr>
              <a:t>выполнить задание </a:t>
            </a:r>
            <a:r>
              <a:rPr lang="ru-RU" sz="12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в тот же день</a:t>
            </a:r>
          </a:p>
          <a:p>
            <a:pPr algn="ctr"/>
            <a:r>
              <a:rPr lang="ru-RU" sz="1200" dirty="0" smtClean="0"/>
              <a:t>выполнить задание </a:t>
            </a:r>
            <a:r>
              <a:rPr lang="ru-RU" sz="1200" b="1" dirty="0" smtClean="0"/>
              <a:t>в резервные сроки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xmlns="" val="2272921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Сроки обработки и проверки ЭР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6579" y="942185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10 календарных </a:t>
            </a:r>
            <a:r>
              <a:rPr lang="ru-RU" sz="1600" dirty="0" smtClean="0"/>
              <a:t>после проведения экзамена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8149" y="819075"/>
            <a:ext cx="340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экзаменам, проведённым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основной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период проведения ГИА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75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8469" y="4011910"/>
            <a:ext cx="741682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Полученные результаты в первичных баллах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РЦОИ переводит в пятибалльную систему оценивания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084191"/>
            <a:ext cx="34038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экзаменам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проведенным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досрочный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и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дополнительный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периоды проведения</a:t>
            </a:r>
          </a:p>
          <a:p>
            <a:pPr algn="ctr"/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ГИА, в </a:t>
            </a:r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резервные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сроки каждого из периодов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6579" y="2248983"/>
            <a:ext cx="3672408" cy="584775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не </a:t>
            </a:r>
            <a:r>
              <a:rPr lang="ru-RU" sz="1600" dirty="0"/>
              <a:t>позднее </a:t>
            </a:r>
            <a:r>
              <a:rPr lang="ru-RU" sz="1600" dirty="0" smtClean="0"/>
              <a:t>5 </a:t>
            </a:r>
            <a:r>
              <a:rPr lang="ru-RU" sz="1600" dirty="0"/>
              <a:t>календарных </a:t>
            </a:r>
            <a:r>
              <a:rPr lang="ru-RU" sz="1600" dirty="0" smtClean="0"/>
              <a:t>после проведения экзамена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00016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94502" y="73509"/>
            <a:ext cx="729691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/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ГИА-9</a:t>
            </a:r>
            <a:endParaRPr lang="ru-RU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017" y="558750"/>
            <a:ext cx="7848872" cy="38779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 и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Рособрнадзора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04.04.2023 №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232/551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4642" y="1025482"/>
            <a:ext cx="4173115" cy="2512613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9486" y="4011910"/>
            <a:ext cx="4178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Действует до 1 сентября 2029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97742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05846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дополнительный период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81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9461" y="3939902"/>
            <a:ext cx="7416824" cy="523220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Заявление об участии в 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дополнительный период подаются не позднее чем за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недели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начала периода в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образовательные организации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2246" y="1637110"/>
            <a:ext cx="761678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поздно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получившие допуск к ГИА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прошедшие ГИА, и </a:t>
            </a:r>
            <a:r>
              <a:rPr lang="ru-RU" sz="1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т.ч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чьи,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результаты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ГИА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</a:t>
            </a:r>
            <a:r>
              <a:rPr lang="ru-RU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сдаваемым учебным </a:t>
            </a:r>
            <a:r>
              <a:rPr lang="ru-RU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предметам были аннулированы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(нарушение Порядка)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предмета и получившие неудовлетворительный результат более 2 раз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</a:t>
            </a: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предмета и получившие неудовлетворительный результат более 1 </a:t>
            </a:r>
            <a:r>
              <a:rPr lang="ru-RU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раза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5" y="727750"/>
            <a:ext cx="70762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 ГИА по соответствующим учебным </a:t>
            </a:r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предметам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145018"/>
            <a:ext cx="2434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3345" marR="581025" algn="r">
              <a:spcBef>
                <a:spcPts val="1735"/>
              </a:spcBef>
              <a:spcAft>
                <a:spcPts val="0"/>
              </a:spcAft>
            </a:pP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</a:rPr>
              <a:t>допускаются</a:t>
            </a:r>
          </a:p>
        </p:txBody>
      </p:sp>
    </p:spTree>
    <p:extLst>
      <p:ext uri="{BB962C8B-B14F-4D97-AF65-F5344CB8AC3E}">
        <p14:creationId xmlns:p14="http://schemas.microsoft.com/office/powerpoint/2010/main" xmlns="" val="40121025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99593" y="31976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Допуск в следующем году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149" y="4630911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82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2704232"/>
            <a:ext cx="5321955" cy="646331"/>
          </a:xfrm>
          <a:prstGeom prst="rect">
            <a:avLst/>
          </a:prstGeom>
          <a:ln w="158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Сдававшие 4 предмета вправе изменить</a:t>
            </a:r>
          </a:p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учебные предметы по выбору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45292" y="1275606"/>
            <a:ext cx="58589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Все, кто не получил удовлетворительный результат </a:t>
            </a:r>
            <a:r>
              <a:rPr lang="ru-RU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хотя бы по одному учебному предмету по любым причинам по окончании дополнительного периода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3070163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Прием и рассмотрение апелляций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9607" y="2199443"/>
            <a:ext cx="3540022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апеллянт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родители </a:t>
            </a:r>
            <a:r>
              <a:rPr lang="ru-RU" sz="1600" dirty="0"/>
              <a:t>(законные представители) апеллянтов, </a:t>
            </a:r>
            <a:r>
              <a:rPr lang="ru-RU" sz="1600" dirty="0" smtClean="0"/>
              <a:t>не достигших </a:t>
            </a:r>
            <a:r>
              <a:rPr lang="ru-RU" sz="1600" dirty="0"/>
              <a:t>18 </a:t>
            </a:r>
            <a:r>
              <a:rPr lang="ru-RU" sz="1600" dirty="0" smtClean="0"/>
              <a:t>лет (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паспорт</a:t>
            </a:r>
            <a:r>
              <a:rPr lang="ru-RU" sz="16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уполномоченные родителями (</a:t>
            </a:r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паспорт+доверенность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877313" y="2106624"/>
            <a:ext cx="3816425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члены </a:t>
            </a:r>
            <a:r>
              <a:rPr lang="ru-RU" sz="1600" dirty="0"/>
              <a:t>ГЭК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ОН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должностные </a:t>
            </a:r>
            <a:r>
              <a:rPr lang="ru-RU" sz="1600" dirty="0"/>
              <a:t>лица ОИВ (ПП)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должностные </a:t>
            </a:r>
            <a:r>
              <a:rPr lang="ru-RU" sz="1600" dirty="0"/>
              <a:t>лица </a:t>
            </a:r>
            <a:r>
              <a:rPr lang="ru-RU" sz="1600" dirty="0" err="1"/>
              <a:t>Рособрнадзора</a:t>
            </a:r>
            <a:r>
              <a:rPr lang="ru-RU" sz="1600" dirty="0"/>
              <a:t> и иные лица, им определённые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err="1" smtClean="0"/>
              <a:t>сурдопереводчик</a:t>
            </a:r>
            <a:r>
              <a:rPr lang="ru-RU" sz="1600" b="1" dirty="0"/>
              <a:t>, </a:t>
            </a:r>
            <a:r>
              <a:rPr lang="ru-RU" sz="1600" b="1" dirty="0" err="1"/>
              <a:t>тифлопереводчик</a:t>
            </a:r>
            <a:r>
              <a:rPr lang="ru-RU" sz="1600" b="1" dirty="0"/>
              <a:t>, ассистент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/>
              <a:t>эксперт </a:t>
            </a:r>
            <a:r>
              <a:rPr lang="ru-RU" sz="1600" b="1" dirty="0"/>
              <a:t>ПК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5954" y="758065"/>
            <a:ext cx="62763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Присутствие на рассмотрении апелляции</a:t>
            </a:r>
            <a:endParaRPr lang="ru-RU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149" y="4686588"/>
            <a:ext cx="2251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 86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282628"/>
            <a:ext cx="28045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Присутствие апеллянта и его представителей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8807" y="1294412"/>
            <a:ext cx="329343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/>
              <a:t>При рассмотрении апелляции также могут </a:t>
            </a:r>
            <a:r>
              <a:rPr lang="ru-RU" sz="1600" dirty="0" smtClean="0"/>
              <a:t>присутствовать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093148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977735" y="2643758"/>
            <a:ext cx="788541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rgbClr val="9999FF"/>
                </a:solidFill>
              </a:rPr>
              <a:t>допускаются в дополнительные сроки</a:t>
            </a:r>
          </a:p>
          <a:p>
            <a:r>
              <a:rPr lang="ru-RU" sz="1700" dirty="0" smtClean="0"/>
              <a:t>обучающиеся, экстерны: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/>
              <a:t>получившие «незачет»;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/>
              <a:t>не явившиеся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/>
              <a:t>не завершившие итоговое собеседование по уважительным причинам, подтвержденным документально;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700" dirty="0" smtClean="0"/>
              <a:t>удаленные за нарушения требований, установленных п. 22 Порядка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 smtClean="0">
              <a:solidFill>
                <a:srgbClr val="0099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ra Pro Medium" panose="00000600000000000000" pitchFamily="2" charset="0"/>
              </a:rPr>
              <a:t/>
            </a:r>
            <a:br>
              <a:rPr lang="ru-RU" dirty="0" smtClean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763688" y="195486"/>
            <a:ext cx="631351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uLnTx/>
                <a:uFillTx/>
                <a:latin typeface="Arial"/>
                <a:ea typeface="+mj-ea"/>
                <a:cs typeface="+mj-cs"/>
              </a:rPr>
              <a:t>Итоговое собеседование по русскому языку в 2024 году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uLnTx/>
              <a:uFillTx/>
              <a:latin typeface="Arial"/>
              <a:ea typeface="+mj-ea"/>
              <a:cs typeface="+mj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39485882"/>
              </p:ext>
            </p:extLst>
          </p:nvPr>
        </p:nvGraphicFramePr>
        <p:xfrm>
          <a:off x="1043608" y="915567"/>
          <a:ext cx="7200799" cy="1280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1787537181"/>
                    </a:ext>
                  </a:extLst>
                </a:gridCol>
                <a:gridCol w="2520296">
                  <a:extLst>
                    <a:ext uri="{9D8B030D-6E8A-4147-A177-3AD203B41FA5}">
                      <a16:colId xmlns:a16="http://schemas.microsoft.com/office/drawing/2014/main" xmlns="" val="2805247821"/>
                    </a:ext>
                  </a:extLst>
                </a:gridCol>
                <a:gridCol w="2160223">
                  <a:extLst>
                    <a:ext uri="{9D8B030D-6E8A-4147-A177-3AD203B41FA5}">
                      <a16:colId xmlns:a16="http://schemas.microsoft.com/office/drawing/2014/main" xmlns="" val="2354166849"/>
                    </a:ext>
                  </a:extLst>
                </a:gridCol>
              </a:tblGrid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февраль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март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апрель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33533970"/>
                  </a:ext>
                </a:extLst>
              </a:tr>
              <a:tr h="40642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</a:t>
                      </a:r>
                      <a:endParaRPr lang="ru-RU" sz="2400" b="1" dirty="0">
                        <a:solidFill>
                          <a:srgbClr val="0099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1254413"/>
                  </a:ext>
                </a:extLst>
              </a:tr>
              <a:tr h="33927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основной срок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дополнительный срок</a:t>
                      </a:r>
                      <a:endParaRPr lang="ru-RU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9571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035397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48551"/>
            <a:ext cx="77768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200" b="1" kern="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Итоговое собеседование в письменной форме</a:t>
            </a:r>
            <a:endParaRPr lang="ru-RU" sz="2200" b="1" kern="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7010400" y="1408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61471" y="1275606"/>
            <a:ext cx="76328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При проведении </a:t>
            </a:r>
            <a:r>
              <a:rPr lang="ru-RU" dirty="0"/>
              <a:t>итогового собеседования в письменной форме </a:t>
            </a:r>
            <a:r>
              <a:rPr lang="ru-RU" dirty="0">
                <a:solidFill>
                  <a:srgbClr val="009900"/>
                </a:solidFill>
              </a:rPr>
              <a:t>(для детей с тяжелыми нарушениями речи) </a:t>
            </a:r>
            <a:r>
              <a:rPr lang="ru-RU" dirty="0"/>
              <a:t>допускается использование листов бумаги для черновиков, выданных образовательной организацией, со штампом образовательной организации, на базе которой участник проходит итоговое собеседование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/>
              <a:t>Письменная форма работы оформляется на листах бумаги со штампом образовательной организации, на базе которой участник проходит итоговое собеседование.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100070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1600" y="915566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МОУО и образовательные организации должны обеспечить </a:t>
            </a:r>
            <a:r>
              <a:rPr lang="ru-RU" b="1" dirty="0">
                <a:solidFill>
                  <a:srgbClr val="009900"/>
                </a:solidFill>
              </a:rPr>
              <a:t>информационную безопасность </a:t>
            </a:r>
            <a:r>
              <a:rPr lang="ru-RU" dirty="0"/>
              <a:t>при хранении, использовании и передаче КИМ итогового собеседования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6350" y="2139702"/>
            <a:ext cx="77301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МОУО необходимо </a:t>
            </a:r>
            <a:r>
              <a:rPr lang="ru-RU" b="1" dirty="0">
                <a:solidFill>
                  <a:srgbClr val="009900"/>
                </a:solidFill>
              </a:rPr>
              <a:t>обеспечить доставку </a:t>
            </a:r>
            <a:r>
              <a:rPr lang="ru-RU" dirty="0"/>
              <a:t>списков участников, ведомостей учета проведения итогового собеседования в аудиториях, протоколов экспертов по оцениванию ответов участников итогового собеседования, форм отчета в МОУО по итогам итогового собеседования, форму отчета в РЦОИ по итогам итогового собеседования на бумажном носителе в РЦОИ – </a:t>
            </a:r>
            <a:endParaRPr lang="ru-RU" dirty="0" smtClean="0"/>
          </a:p>
          <a:p>
            <a:pPr algn="ctr"/>
            <a:r>
              <a:rPr lang="ru-RU" b="1" dirty="0" smtClean="0">
                <a:solidFill>
                  <a:srgbClr val="009900"/>
                </a:solidFill>
              </a:rPr>
              <a:t>15 </a:t>
            </a:r>
            <a:r>
              <a:rPr lang="ru-RU" b="1" dirty="0">
                <a:solidFill>
                  <a:srgbClr val="009900"/>
                </a:solidFill>
              </a:rPr>
              <a:t>февраля </a:t>
            </a:r>
            <a:r>
              <a:rPr lang="ru-RU" b="1" dirty="0" smtClean="0">
                <a:solidFill>
                  <a:srgbClr val="009900"/>
                </a:solidFill>
              </a:rPr>
              <a:t>2024 года</a:t>
            </a:r>
            <a:r>
              <a:rPr lang="ru-RU" dirty="0">
                <a:solidFill>
                  <a:srgbClr val="0099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1653766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683568" y="2253526"/>
            <a:ext cx="821888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4"/>
                </a:solidFill>
              </a:rPr>
              <a:t>Место ознакомления участников итогового  собеседования по русскому языку с результатами итогового собеседования</a:t>
            </a:r>
          </a:p>
          <a:p>
            <a:endParaRPr lang="ru-RU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700" u="sng" dirty="0" smtClean="0"/>
              <a:t>для обучающихся образовательных организаций:</a:t>
            </a:r>
          </a:p>
          <a:p>
            <a:r>
              <a:rPr lang="ru-RU" sz="1700" i="1" dirty="0" smtClean="0"/>
              <a:t>образовательные организации, в которых они осваивают образовательные программы основного общего образования</a:t>
            </a:r>
          </a:p>
          <a:p>
            <a:endParaRPr lang="ru-RU" sz="1700" dirty="0" smtClean="0"/>
          </a:p>
          <a:p>
            <a:r>
              <a:rPr lang="ru-RU" sz="1700" u="sng" dirty="0" smtClean="0"/>
              <a:t>для экстернов:</a:t>
            </a:r>
          </a:p>
          <a:p>
            <a:r>
              <a:rPr lang="ru-RU" sz="1700" i="1" dirty="0"/>
              <a:t>образовательные организации, в которых </a:t>
            </a:r>
            <a:r>
              <a:rPr lang="ru-RU" sz="1700" i="1" dirty="0" smtClean="0"/>
              <a:t>они зарегистрировались для прохождения итогового собеседования по русскому языку</a:t>
            </a:r>
          </a:p>
          <a:p>
            <a:pPr algn="ctr"/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1700" b="1" dirty="0" smtClean="0">
              <a:solidFill>
                <a:srgbClr val="A8246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003798"/>
            <a:ext cx="4535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ra Pro Medium" panose="00000600000000000000" pitchFamily="2" charset="0"/>
              </a:rPr>
              <a:t/>
            </a:r>
            <a:br>
              <a:rPr lang="ru-RU" dirty="0" smtClean="0">
                <a:latin typeface="Cera Pro Medium" panose="00000600000000000000" pitchFamily="2" charset="0"/>
              </a:rPr>
            </a:br>
            <a:endParaRPr lang="ru-RU" dirty="0">
              <a:latin typeface="Cera Pro Medium" panose="000006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7024" y="121266"/>
            <a:ext cx="81108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Сроки информирования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uLnTx/>
                <a:uFillTx/>
                <a:latin typeface="Arial"/>
                <a:ea typeface="+mj-ea"/>
                <a:cs typeface="+mj-cs"/>
              </a:rPr>
              <a:t>о результатах итогового собеседования по русскому языку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1720" y="843558"/>
            <a:ext cx="51125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14 февраля </a:t>
            </a:r>
            <a:r>
              <a:rPr lang="ru-RU" dirty="0" smtClean="0"/>
              <a:t>2024 г. – до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февраля </a:t>
            </a:r>
            <a:r>
              <a:rPr lang="ru-RU" dirty="0" smtClean="0"/>
              <a:t>202</a:t>
            </a:r>
            <a:r>
              <a:rPr lang="en-US" dirty="0" smtClean="0"/>
              <a:t>4</a:t>
            </a:r>
            <a:r>
              <a:rPr lang="ru-RU" dirty="0" smtClean="0"/>
              <a:t> г.</a:t>
            </a:r>
          </a:p>
          <a:p>
            <a:endParaRPr lang="ru-RU" sz="1200" dirty="0" smtClean="0"/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13 марта </a:t>
            </a:r>
            <a:r>
              <a:rPr lang="ru-RU" dirty="0" smtClean="0"/>
              <a:t>2024 г. – до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марта </a:t>
            </a:r>
            <a:r>
              <a:rPr lang="ru-RU" dirty="0" smtClean="0"/>
              <a:t>202</a:t>
            </a:r>
            <a:r>
              <a:rPr lang="en-US" dirty="0" smtClean="0"/>
              <a:t>4</a:t>
            </a:r>
            <a:r>
              <a:rPr lang="ru-RU" dirty="0" smtClean="0"/>
              <a:t> г.</a:t>
            </a:r>
          </a:p>
          <a:p>
            <a:endParaRPr lang="ru-RU" sz="1200" dirty="0" smtClean="0"/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15 апреля </a:t>
            </a:r>
            <a:r>
              <a:rPr lang="ru-RU" dirty="0" smtClean="0"/>
              <a:t>2024 г. – до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7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мая </a:t>
            </a:r>
            <a:r>
              <a:rPr lang="ru-RU" dirty="0" smtClean="0"/>
              <a:t>202</a:t>
            </a:r>
            <a:r>
              <a:rPr lang="en-US" dirty="0" smtClean="0"/>
              <a:t>4</a:t>
            </a:r>
            <a:r>
              <a:rPr lang="ru-RU" dirty="0" smtClean="0"/>
              <a:t>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19166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22933" y="153932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Сроки проведения ГИА-9 (проект)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2368" y="2283718"/>
            <a:ext cx="729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Сроки внесения в РИС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1404" y="549602"/>
            <a:ext cx="668836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досрочный период</a:t>
            </a:r>
            <a:r>
              <a:rPr lang="ru-RU" dirty="0" smtClean="0"/>
              <a:t>: 	</a:t>
            </a:r>
            <a:r>
              <a:rPr lang="ru-RU" dirty="0" smtClean="0">
                <a:solidFill>
                  <a:srgbClr val="7030A0"/>
                </a:solidFill>
              </a:rPr>
              <a:t>с 23.04.2024</a:t>
            </a:r>
            <a:endParaRPr lang="ru-RU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/>
              <a:t>основной период: </a:t>
            </a:r>
            <a:r>
              <a:rPr lang="ru-RU" dirty="0" smtClean="0"/>
              <a:t>	</a:t>
            </a:r>
            <a:r>
              <a:rPr lang="ru-RU" dirty="0" smtClean="0">
                <a:solidFill>
                  <a:srgbClr val="7030A0"/>
                </a:solidFill>
              </a:rPr>
              <a:t>с 21.05.2024</a:t>
            </a:r>
            <a:endParaRPr lang="ru-RU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ru-RU" dirty="0"/>
              <a:t>дополнительный период</a:t>
            </a:r>
            <a:r>
              <a:rPr lang="ru-RU" dirty="0" smtClean="0"/>
              <a:t>: 	</a:t>
            </a:r>
            <a:r>
              <a:rPr lang="ru-RU" dirty="0" smtClean="0">
                <a:solidFill>
                  <a:srgbClr val="7030A0"/>
                </a:solidFill>
              </a:rPr>
              <a:t>с 03.09.2024</a:t>
            </a:r>
            <a:endParaRPr lang="ru-RU" dirty="0">
              <a:solidFill>
                <a:srgbClr val="7030A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53283729"/>
              </p:ext>
            </p:extLst>
          </p:nvPr>
        </p:nvGraphicFramePr>
        <p:xfrm>
          <a:off x="794584" y="3219822"/>
          <a:ext cx="8280920" cy="16807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479801">
                  <a:extLst>
                    <a:ext uri="{9D8B030D-6E8A-4147-A177-3AD203B41FA5}">
                      <a16:colId xmlns:a16="http://schemas.microsoft.com/office/drawing/2014/main" xmlns="" val="1647515409"/>
                    </a:ext>
                  </a:extLst>
                </a:gridCol>
                <a:gridCol w="3801119">
                  <a:extLst>
                    <a:ext uri="{9D8B030D-6E8A-4147-A177-3AD203B41FA5}">
                      <a16:colId xmlns:a16="http://schemas.microsoft.com/office/drawing/2014/main" xmlns="" val="2405255763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marL="66675" marR="224155" algn="ctr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Сведения об участниках проведения </a:t>
                      </a:r>
                      <a:r>
                        <a:rPr lang="ru-RU" sz="1200" dirty="0" smtClean="0">
                          <a:effectLst/>
                        </a:rPr>
                        <a:t>итогового</a:t>
                      </a:r>
                      <a:r>
                        <a:rPr lang="ru-RU" sz="1200" spc="-2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собеседования</a:t>
                      </a:r>
                      <a:r>
                        <a:rPr lang="ru-RU" sz="1200" spc="-3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русскому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языку,</a:t>
                      </a:r>
                      <a:r>
                        <a:rPr lang="ru-RU" sz="1200" spc="-24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включая категории лиц с ограниченными возможностями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здоровья,</a:t>
                      </a:r>
                      <a:r>
                        <a:rPr lang="ru-RU" sz="1200" spc="-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детей-инвалидов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или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инвалидов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1155065" marR="1149985" algn="ctr"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</a:rPr>
                        <a:t>не позднее: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02.02.2024</a:t>
                      </a:r>
                    </a:p>
                    <a:p>
                      <a:pPr marL="92075" marR="857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01.03.2024</a:t>
                      </a:r>
                    </a:p>
                    <a:p>
                      <a:pPr marL="92075" marR="8572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03.04.2024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18121832"/>
                  </a:ext>
                </a:extLst>
              </a:tr>
              <a:tr h="672604"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Сведения</a:t>
                      </a:r>
                      <a:r>
                        <a:rPr lang="ru-RU" sz="1200" spc="-2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об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участниках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ГИА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всех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категорий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</a:t>
                      </a:r>
                      <a:r>
                        <a:rPr lang="ru-RU" sz="1200" spc="-1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указанием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перечня учебных предметов, выбранных для сдачи ГИА,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сведения</a:t>
                      </a:r>
                      <a:r>
                        <a:rPr lang="ru-RU" sz="1200" spc="-1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</a:t>
                      </a:r>
                      <a:r>
                        <a:rPr lang="ru-RU" sz="1200" spc="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форме ГИА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не</a:t>
                      </a:r>
                      <a:r>
                        <a:rPr lang="ru-RU" sz="1200" spc="-1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позднее:</a:t>
                      </a:r>
                    </a:p>
                    <a:p>
                      <a:pPr marL="90805" marR="8572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06.03.2024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(досрочный,</a:t>
                      </a:r>
                      <a:r>
                        <a:rPr lang="ru-RU" sz="1200" spc="-25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основной</a:t>
                      </a:r>
                      <a:r>
                        <a:rPr lang="ru-RU" sz="1200" spc="-20" dirty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периоды)</a:t>
                      </a:r>
                      <a:r>
                        <a:rPr lang="ru-RU" sz="1200" spc="-235" dirty="0">
                          <a:effectLst/>
                        </a:rPr>
                        <a:t> </a:t>
                      </a:r>
                      <a:endParaRPr lang="ru-RU" sz="1200" spc="-235" dirty="0" smtClean="0">
                        <a:effectLst/>
                      </a:endParaRPr>
                    </a:p>
                    <a:p>
                      <a:pPr marL="90805" marR="85725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27.08.2024</a:t>
                      </a:r>
                      <a:r>
                        <a:rPr lang="ru-RU" sz="1200" spc="-5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(дополнительный период)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9319885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94584" y="2669879"/>
            <a:ext cx="6696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</a:rPr>
              <a:t>Приказ МОиН РТ от 15.12.2023 г. № под-2271/23</a:t>
            </a:r>
            <a:endParaRPr lang="ru-RU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957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8086" y="183485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 и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086" y="583594"/>
            <a:ext cx="729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Согласие на обработку персональных данных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 требуется!!!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0464" y="1003010"/>
            <a:ext cx="7776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пункта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части 1 статьи 6 Закона о персональных данных допускается обработка персональных данных для осуществления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выполнения возложенных законодательством Российской Федерации на оператора функций, полномочий и обязанностей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4460" y="1791758"/>
            <a:ext cx="78488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Запись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голоса человека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полученная с помощью звукозаписывающих устройств,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видеозапись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осуществляемая в пунктах проведения экзаменов,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 не в целях установления личности (идентификации и (или) аутентификации)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в связи с чем обработка указанной информации осуществляется в соответствии с общими правилами обработки персональных данных, установленными положениями части 1 статьи 6 Закона о персональных данных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8086" y="3057854"/>
            <a:ext cx="785842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биометрических персональных данных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проведении государственной итоговой аттестации по образовательным программам основного общего и среднего общего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согласия субъекта персональных данных на обработку его персональных данных при наличии условий, предусмотренных Законом о персональных данных, и в объеме, предусмотренном Правилами и Требованиями,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противоречит требованиям Закона о персональных данных</a:t>
            </a:r>
          </a:p>
        </p:txBody>
      </p:sp>
    </p:spTree>
    <p:extLst>
      <p:ext uri="{BB962C8B-B14F-4D97-AF65-F5344CB8AC3E}">
        <p14:creationId xmlns:p14="http://schemas.microsoft.com/office/powerpoint/2010/main" xmlns="" val="797910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7070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Заявление на участие в итоговом собеседовании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19167" t="19442" r="18393" b="6760"/>
          <a:stretch/>
        </p:blipFill>
        <p:spPr bwMode="auto">
          <a:xfrm>
            <a:off x="971600" y="541293"/>
            <a:ext cx="7416824" cy="4634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48064" y="3668185"/>
            <a:ext cx="2637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Приказ МОиН РТ от 04.12.2023 г. № под-2181/23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21285" y="3433524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048" y="1923678"/>
            <a:ext cx="3137498" cy="81963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627855" y="4319848"/>
            <a:ext cx="38898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Приложение 17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Информирование обучающихся и их родителей под подпись!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57170" y="2478889"/>
            <a:ext cx="36004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или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xmlns="" val="2636130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808149" y="2129808"/>
            <a:ext cx="4123891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63888" y="759084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Участники ГИА-9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63688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Обучающиеся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559860"/>
            <a:ext cx="2592288" cy="369332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Экстерны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589040" y="1128416"/>
            <a:ext cx="910952" cy="4181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076056" y="1128416"/>
            <a:ext cx="936104" cy="431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97013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нет академической задолженности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учебный план выполнен в полном объеме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зачет за итоговое собеседование по русскому языку</a:t>
            </a:r>
            <a:endParaRPr lang="ru-RU" sz="1600" dirty="0"/>
          </a:p>
        </p:txBody>
      </p:sp>
      <p:sp>
        <p:nvSpPr>
          <p:cNvPr id="23" name="Выноска со стрелкой вверх 22"/>
          <p:cNvSpPr/>
          <p:nvPr/>
        </p:nvSpPr>
        <p:spPr>
          <a:xfrm>
            <a:off x="5094023" y="2129807"/>
            <a:ext cx="3978322" cy="2370436"/>
          </a:xfrm>
          <a:prstGeom prst="upArrowCallout">
            <a:avLst>
              <a:gd name="adj1" fmla="val 25000"/>
              <a:gd name="adj2" fmla="val 19110"/>
              <a:gd name="adj3" fmla="val 10481"/>
              <a:gd name="adj4" fmla="val 85580"/>
            </a:avLst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83222" y="2715701"/>
            <a:ext cx="3799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Допуск к ГИА: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получение на промежуточной аттестации отметок не ниже удовлетворительных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зачет за итоговое собеседование по русскому языку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808149" y="4686588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Пункты 5, 6, 7 Порядка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016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7367" y="49280"/>
            <a:ext cx="3712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Заявление на участие в ГИА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8698" t="19652" r="50550" b="7593"/>
          <a:stretch/>
        </p:blipFill>
        <p:spPr bwMode="auto">
          <a:xfrm>
            <a:off x="787366" y="339502"/>
            <a:ext cx="3640618" cy="48039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2"/>
          <a:srcRect l="50093" t="20069" r="19569" b="6968"/>
          <a:stretch/>
        </p:blipFill>
        <p:spPr bwMode="auto">
          <a:xfrm>
            <a:off x="4644008" y="311322"/>
            <a:ext cx="4176464" cy="47945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059503" y="3651870"/>
            <a:ext cx="3096344" cy="216024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4048" y="3723878"/>
            <a:ext cx="3492388" cy="404886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4468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483518"/>
            <a:ext cx="64087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2931790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Афанасьева </a:t>
            </a:r>
            <a:r>
              <a:rPr lang="ru-RU" i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Гюзелия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Кабировна,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ведущий консультант отдела общего образования и итоговой аттестации </a:t>
            </a:r>
            <a:r>
              <a:rPr lang="ru-RU" i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обучающихся, 294-95-62, </a:t>
            </a:r>
          </a:p>
          <a:p>
            <a:pPr>
              <a:spcAft>
                <a:spcPts val="0"/>
              </a:spcAft>
            </a:pPr>
            <a:r>
              <a:rPr lang="en-US" i="1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Gyuzel.Afanaseva</a:t>
            </a:r>
            <a:r>
              <a:rPr lang="ru-RU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@tatar.ru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5556" y="1726167"/>
            <a:ext cx="842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Игътибарыгыз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өчен рәхмәт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6921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7193" y="772704"/>
            <a:ext cx="7776864" cy="2062103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b="1" dirty="0"/>
              <a:t>п. 8 </a:t>
            </a:r>
            <a:r>
              <a:rPr lang="ru-RU" sz="1600" dirty="0"/>
              <a:t>«ГИА в форме ОГЭ и (или) ГВЭ включает в себя четыре экзамена по учебным предметам «Русский язык» и «Математика» (далее вместе - обязательные учебные предметы), двум учебным предметам по выбору участника ГИА из числа учебных предметов: «Биология», «География», «Иностранные языки» (английский, испанский, немецкий и французский), </a:t>
            </a:r>
            <a:r>
              <a:rPr lang="ru-RU" sz="1600" b="1" dirty="0"/>
              <a:t>«Информатика»</a:t>
            </a:r>
            <a:r>
              <a:rPr lang="ru-RU" sz="1600" dirty="0"/>
              <a:t>, «История», «Литература»,</a:t>
            </a:r>
          </a:p>
          <a:p>
            <a:r>
              <a:rPr lang="ru-RU" sz="1600" dirty="0"/>
              <a:t>«Обществознание», «Физика», «Химия» (далее вместе - учебные предметы по выбору</a:t>
            </a:r>
            <a:r>
              <a:rPr lang="ru-RU" sz="1600" dirty="0" smtClean="0"/>
              <a:t>)...»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135420" y="3296001"/>
            <a:ext cx="7240409" cy="830997"/>
          </a:xfrm>
          <a:prstGeom prst="rect">
            <a:avLst/>
          </a:prstGeom>
          <a:noFill/>
          <a:ln>
            <a:solidFill>
              <a:srgbClr val="CCC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Перечень предметов по алфавиту и в кавычках</a:t>
            </a:r>
          </a:p>
          <a:p>
            <a:pPr algn="ctr"/>
            <a:r>
              <a:rPr lang="ru-RU" sz="1600" b="1" dirty="0"/>
              <a:t>Изменено название </a:t>
            </a:r>
            <a:r>
              <a:rPr lang="ru-RU" sz="1600" dirty="0"/>
              <a:t>экзамена по учебному предмету </a:t>
            </a:r>
            <a:endParaRPr lang="ru-RU" sz="1600" dirty="0" smtClean="0"/>
          </a:p>
          <a:p>
            <a:pPr algn="ctr"/>
            <a:r>
              <a:rPr lang="ru-RU" sz="1600" dirty="0" smtClean="0"/>
              <a:t>«</a:t>
            </a:r>
            <a:r>
              <a:rPr lang="ru-RU" sz="1600" dirty="0"/>
              <a:t>Информатика и ИКТ» - </a:t>
            </a:r>
            <a:r>
              <a:rPr lang="ru-RU" sz="1600" b="1" dirty="0"/>
              <a:t>«Информатика»</a:t>
            </a:r>
          </a:p>
        </p:txBody>
      </p:sp>
    </p:spTree>
    <p:extLst>
      <p:ext uri="{BB962C8B-B14F-4D97-AF65-F5344CB8AC3E}">
        <p14:creationId xmlns:p14="http://schemas.microsoft.com/office/powerpoint/2010/main" xmlns="" val="408414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6140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Формы проведения ГИА-9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3" y="847007"/>
            <a:ext cx="540060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Участники ГИА-9: сдающие только обязательные предметы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899593" y="2431711"/>
            <a:ext cx="30963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Участники ГИА, проходящие ГИА только по</a:t>
            </a:r>
          </a:p>
          <a:p>
            <a:pPr algn="ctr"/>
            <a:r>
              <a:rPr lang="ru-RU" sz="1600" dirty="0"/>
              <a:t>обязательным учебным предметам, вправе</a:t>
            </a:r>
          </a:p>
          <a:p>
            <a:pPr algn="ctr"/>
            <a:r>
              <a:rPr lang="ru-RU" sz="1600" dirty="0"/>
              <a:t>дополнить указанный в заявлениях перечень учебных предметов для прохождения ГИА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48064" y="260244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Данная норма изъята из Порядка ГИА-9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4168" y="1955372"/>
            <a:ext cx="1152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8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1921839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618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6938" y="1271534"/>
            <a:ext cx="335685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Введены запреты на средства связи и прочее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71360" y="2437308"/>
            <a:ext cx="3382429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 решению ОИВ ИС-9 может проводиться</a:t>
            </a:r>
          </a:p>
          <a:p>
            <a:pPr algn="ctr"/>
            <a:r>
              <a:rPr lang="ru-RU" dirty="0"/>
              <a:t>с использованием ИКТ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20072" y="3723878"/>
            <a:ext cx="3433717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Введена процедура удаления с ИС-9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763" y="1419622"/>
            <a:ext cx="3356851" cy="120032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Заявления могут подаваться</a:t>
            </a:r>
          </a:p>
          <a:p>
            <a:pPr algn="ctr"/>
            <a:r>
              <a:rPr lang="ru-RU" dirty="0"/>
              <a:t>обучающимися, их родителями или уполномоченными лицами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3434" y="3003798"/>
            <a:ext cx="3356851" cy="923330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Введено описание подачи заявлений, в </a:t>
            </a:r>
            <a:r>
              <a:rPr lang="ru-RU" dirty="0" err="1"/>
              <a:t>т.ч</a:t>
            </a:r>
            <a:r>
              <a:rPr lang="ru-RU" dirty="0"/>
              <a:t>. для лиц с ОВЗ</a:t>
            </a:r>
          </a:p>
        </p:txBody>
      </p:sp>
    </p:spTree>
    <p:extLst>
      <p:ext uri="{BB962C8B-B14F-4D97-AF65-F5344CB8AC3E}">
        <p14:creationId xmlns:p14="http://schemas.microsoft.com/office/powerpoint/2010/main" xmlns="" val="9976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08149" y="189137"/>
            <a:ext cx="7076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Итоговое собеседование по русскому языку. </a:t>
            </a:r>
          </a:p>
          <a:p>
            <a:pPr algn="just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Основные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нововведения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206769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Третий понедельник апреля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9943" y="2067694"/>
            <a:ext cx="2727961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Первый рабочий понедельник мая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45061" y="1391680"/>
            <a:ext cx="1244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73107" y="3147814"/>
            <a:ext cx="2520280" cy="646331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Повторный допуск</a:t>
            </a:r>
          </a:p>
          <a:p>
            <a:pPr algn="ctr"/>
            <a:r>
              <a:rPr lang="ru-RU" dirty="0" smtClean="0"/>
              <a:t>Удаленные с ИС-9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639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18846" y="1570804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</a:t>
            </a:r>
            <a:r>
              <a:rPr lang="ru-RU" sz="2000" dirty="0" smtClean="0"/>
              <a:t>– </a:t>
            </a:r>
          </a:p>
          <a:p>
            <a:pPr algn="ctr"/>
            <a:r>
              <a:rPr lang="ru-RU" sz="2000" b="1" dirty="0" smtClean="0"/>
              <a:t>не </a:t>
            </a:r>
            <a:r>
              <a:rPr lang="ru-RU" sz="2000" b="1" dirty="0"/>
              <a:t>позднее чем за два месяца</a:t>
            </a:r>
            <a:r>
              <a:rPr lang="ru-RU" sz="2000" dirty="0"/>
              <a:t> до завершения срока подачи заявления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1142777"/>
            <a:ext cx="1152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4000">
              <a:spcBef>
                <a:spcPts val="440"/>
              </a:spcBef>
              <a:spcAft>
                <a:spcPts val="0"/>
              </a:spcAft>
              <a:tabLst>
                <a:tab pos="9921875" algn="l"/>
              </a:tabLst>
            </a:pPr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Стало</a:t>
            </a: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059582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3876"/>
                </a:solidFill>
                <a:latin typeface="Tahom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Было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570804"/>
            <a:ext cx="33775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… о сроках и местах подачи заявлений на сдачу ГИА по учебным предметам </a:t>
            </a:r>
            <a:r>
              <a:rPr lang="ru-RU" sz="2000" dirty="0" smtClean="0"/>
              <a:t>– </a:t>
            </a:r>
          </a:p>
          <a:p>
            <a:pPr algn="ctr"/>
            <a:r>
              <a:rPr lang="ru-RU" sz="2000" b="1" dirty="0" smtClean="0"/>
              <a:t>не </a:t>
            </a:r>
            <a:r>
              <a:rPr lang="ru-RU" sz="2000" b="1" dirty="0"/>
              <a:t>позднее чем за </a:t>
            </a:r>
            <a:r>
              <a:rPr lang="ru-RU" sz="2000" b="1" dirty="0" smtClean="0"/>
              <a:t>месяц</a:t>
            </a:r>
            <a:r>
              <a:rPr lang="ru-RU" sz="2000" dirty="0" smtClean="0"/>
              <a:t> </a:t>
            </a:r>
            <a:r>
              <a:rPr lang="ru-RU" sz="2000" dirty="0"/>
              <a:t>до завершения срока подачи заявления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84407"/>
            <a:ext cx="51845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Информирование граждан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674928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827584" y="284407"/>
            <a:ext cx="7076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Повторный допуск (ГИА-9)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716" y="1923678"/>
            <a:ext cx="7552497" cy="1323439"/>
          </a:xfrm>
          <a:prstGeom prst="rect">
            <a:avLst/>
          </a:prstGeom>
          <a:solidFill>
            <a:srgbClr val="CCCCFF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2) </a:t>
            </a:r>
            <a:r>
              <a:rPr lang="ru-RU" sz="2000" dirty="0"/>
              <a:t>участники ГИА, проходящие ГИА только по обязательным учебным предметам и получившие на </a:t>
            </a:r>
            <a:r>
              <a:rPr lang="ru-RU" sz="2000" dirty="0" smtClean="0"/>
              <a:t>ГИА неудовлетворительный </a:t>
            </a:r>
            <a:r>
              <a:rPr lang="ru-RU" sz="2000" dirty="0"/>
              <a:t>результат по одному из обязательных учебных предметов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9716" y="1095520"/>
            <a:ext cx="35922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857EB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Добавлен пункт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722690267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9382</TotalTime>
  <Words>2272</Words>
  <Application>Microsoft Office PowerPoint</Application>
  <PresentationFormat>Экран (16:9)</PresentationFormat>
  <Paragraphs>331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Гюзелия Кабировна</dc:creator>
  <cp:lastModifiedBy>001</cp:lastModifiedBy>
  <cp:revision>589</cp:revision>
  <cp:lastPrinted>2023-01-30T08:27:37Z</cp:lastPrinted>
  <dcterms:created xsi:type="dcterms:W3CDTF">2015-10-13T08:15:21Z</dcterms:created>
  <dcterms:modified xsi:type="dcterms:W3CDTF">2023-12-22T13:08:46Z</dcterms:modified>
</cp:coreProperties>
</file>